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y="5143500" cx="9144000"/>
  <p:notesSz cx="6858000" cy="9144000"/>
  <p:embeddedFontLst>
    <p:embeddedFont>
      <p:font typeface="Raleway"/>
      <p:regular r:id="rId37"/>
      <p:bold r:id="rId38"/>
      <p:italic r:id="rId39"/>
      <p:boldItalic r:id="rId40"/>
    </p:embeddedFont>
    <p:embeddedFont>
      <p:font typeface="Nunito"/>
      <p:regular r:id="rId41"/>
      <p:bold r:id="rId42"/>
      <p:italic r:id="rId43"/>
      <p:boldItalic r:id="rId44"/>
    </p:embeddedFont>
    <p:embeddedFont>
      <p:font typeface="Lato"/>
      <p:regular r:id="rId45"/>
      <p:bold r:id="rId46"/>
      <p:italic r:id="rId47"/>
      <p:boldItalic r:id="rId48"/>
    </p:embeddedFont>
    <p:embeddedFont>
      <p:font typeface="Montserrat"/>
      <p:regular r:id="rId49"/>
      <p:bold r:id="rId50"/>
      <p:italic r:id="rId51"/>
      <p:boldItalic r:id="rId52"/>
    </p:embeddedFont>
    <p:embeddedFont>
      <p:font typeface="Lato Light"/>
      <p:regular r:id="rId53"/>
      <p:bold r:id="rId54"/>
      <p:italic r:id="rId55"/>
      <p:boldItalic r:id="rId56"/>
    </p:embeddedFont>
    <p:embeddedFont>
      <p:font typeface="Maven Pro"/>
      <p:regular r:id="rId57"/>
      <p:bold r:id="rId58"/>
    </p:embeddedFont>
    <p:embeddedFont>
      <p:font typeface="Oswald"/>
      <p:regular r:id="rId59"/>
      <p:bold r:id="rId60"/>
    </p:embeddedFont>
    <p:embeddedFont>
      <p:font typeface="Merriweather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0538AC3-06AE-454B-9D01-FDEB0B584C5E}">
  <a:tblStyle styleId="{D0538AC3-06AE-454B-9D01-FDEB0B584C5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boldItalic.fntdata"/><Relationship Id="rId42" Type="http://schemas.openxmlformats.org/officeDocument/2006/relationships/font" Target="fonts/Nunito-bold.fntdata"/><Relationship Id="rId41" Type="http://schemas.openxmlformats.org/officeDocument/2006/relationships/font" Target="fonts/Nunito-regular.fntdata"/><Relationship Id="rId44" Type="http://schemas.openxmlformats.org/officeDocument/2006/relationships/font" Target="fonts/Nunito-boldItalic.fntdata"/><Relationship Id="rId43" Type="http://schemas.openxmlformats.org/officeDocument/2006/relationships/font" Target="fonts/Nunito-italic.fntdata"/><Relationship Id="rId46" Type="http://schemas.openxmlformats.org/officeDocument/2006/relationships/font" Target="fonts/Lato-bold.fntdata"/><Relationship Id="rId45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Lato-boldItalic.fntdata"/><Relationship Id="rId47" Type="http://schemas.openxmlformats.org/officeDocument/2006/relationships/font" Target="fonts/Lato-italic.fntdata"/><Relationship Id="rId49" Type="http://schemas.openxmlformats.org/officeDocument/2006/relationships/font" Target="fonts/Montserrat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font" Target="fonts/Raleway-regular.fntdata"/><Relationship Id="rId36" Type="http://schemas.openxmlformats.org/officeDocument/2006/relationships/slide" Target="slides/slide29.xml"/><Relationship Id="rId39" Type="http://schemas.openxmlformats.org/officeDocument/2006/relationships/font" Target="fonts/Raleway-italic.fntdata"/><Relationship Id="rId38" Type="http://schemas.openxmlformats.org/officeDocument/2006/relationships/font" Target="fonts/Raleway-bold.fntdata"/><Relationship Id="rId62" Type="http://schemas.openxmlformats.org/officeDocument/2006/relationships/font" Target="fonts/Merriweather-bold.fntdata"/><Relationship Id="rId61" Type="http://schemas.openxmlformats.org/officeDocument/2006/relationships/font" Target="fonts/Merriweather-regular.fntdata"/><Relationship Id="rId20" Type="http://schemas.openxmlformats.org/officeDocument/2006/relationships/slide" Target="slides/slide13.xml"/><Relationship Id="rId64" Type="http://schemas.openxmlformats.org/officeDocument/2006/relationships/font" Target="fonts/Merriweather-boldItalic.fntdata"/><Relationship Id="rId63" Type="http://schemas.openxmlformats.org/officeDocument/2006/relationships/font" Target="fonts/Merriweather-italic.fntdata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0" Type="http://schemas.openxmlformats.org/officeDocument/2006/relationships/font" Target="fonts/Oswald-bold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Montserrat-italic.fntdata"/><Relationship Id="rId50" Type="http://schemas.openxmlformats.org/officeDocument/2006/relationships/font" Target="fonts/Montserrat-bold.fntdata"/><Relationship Id="rId53" Type="http://schemas.openxmlformats.org/officeDocument/2006/relationships/font" Target="fonts/LatoLight-regular.fntdata"/><Relationship Id="rId52" Type="http://schemas.openxmlformats.org/officeDocument/2006/relationships/font" Target="fonts/Montserrat-boldItalic.fntdata"/><Relationship Id="rId11" Type="http://schemas.openxmlformats.org/officeDocument/2006/relationships/slide" Target="slides/slide4.xml"/><Relationship Id="rId55" Type="http://schemas.openxmlformats.org/officeDocument/2006/relationships/font" Target="fonts/LatoLight-italic.fntdata"/><Relationship Id="rId10" Type="http://schemas.openxmlformats.org/officeDocument/2006/relationships/slide" Target="slides/slide3.xml"/><Relationship Id="rId54" Type="http://schemas.openxmlformats.org/officeDocument/2006/relationships/font" Target="fonts/LatoLight-bold.fntdata"/><Relationship Id="rId13" Type="http://schemas.openxmlformats.org/officeDocument/2006/relationships/slide" Target="slides/slide6.xml"/><Relationship Id="rId57" Type="http://schemas.openxmlformats.org/officeDocument/2006/relationships/font" Target="fonts/MavenPro-regular.fntdata"/><Relationship Id="rId12" Type="http://schemas.openxmlformats.org/officeDocument/2006/relationships/slide" Target="slides/slide5.xml"/><Relationship Id="rId56" Type="http://schemas.openxmlformats.org/officeDocument/2006/relationships/font" Target="fonts/LatoLight-boldItalic.fntdata"/><Relationship Id="rId15" Type="http://schemas.openxmlformats.org/officeDocument/2006/relationships/slide" Target="slides/slide8.xml"/><Relationship Id="rId59" Type="http://schemas.openxmlformats.org/officeDocument/2006/relationships/font" Target="fonts/Oswald-regular.fntdata"/><Relationship Id="rId14" Type="http://schemas.openxmlformats.org/officeDocument/2006/relationships/slide" Target="slides/slide7.xml"/><Relationship Id="rId58" Type="http://schemas.openxmlformats.org/officeDocument/2006/relationships/font" Target="fonts/MavenPro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geofthrivability.com/files/2019/01/1yzgJ-66YvsokIvqw93jiJQ.png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6dee78a09e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6dee78a09e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75c1321b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75c1321b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77062d934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77062d934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https://ageofthrivability.com/files/2019/01/1yzgJ-66YvsokIvqw93jiJQ.png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77062d9348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77062d9348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77062d934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77062d934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77062d9348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77062d9348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77062d9348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77062d9348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6dee78a09e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6dee78a09e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6dee78a09e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6dee78a09e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6dee78a09e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6dee78a09e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6dee78a09e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6dee78a09e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6dee78a09e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6dee78a09e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6dee78a09e_0_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36dee78a09e_0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6dee78a09e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36dee78a09e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our class!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36dee78a09e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36dee78a09e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6dee78a09e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36dee78a09e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6dee78a09e_0_5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36dee78a09e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6dee78a09e_0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6dee78a09e_0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378a9fc00e6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378a9fc00e6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78a9fc00e6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378a9fc00e6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78a9fc00e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378a9fc00e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6dee78a09e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6dee78a09e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6dee78a09e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6dee78a09e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6dee78a09e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6dee78a09e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6dee78a09e_0_8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36dee78a09e_0_8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6dee78a09e_0_8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6dee78a09e_0_8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77062d93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377062d93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6dee78a09e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36dee78a09e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6dee78a09e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6dee78a09e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3425" y="3899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3425" y="10021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>
            <p:ph idx="2" type="body"/>
          </p:nvPr>
        </p:nvSpPr>
        <p:spPr>
          <a:xfrm>
            <a:off x="453425" y="4495925"/>
            <a:ext cx="80829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15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61" name="Google Shape;61;p15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62" name="Google Shape;62;p15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" name="Google Shape;64;p15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65" name="Google Shape;65;p1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" name="Google Shape;68;p15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69" name="Google Shape;69;p15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" name="Google Shape;73;p15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74" name="Google Shape;74;p15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" name="Google Shape;79;p15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80" name="Google Shape;80;p15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" name="Google Shape;82;p15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83" name="Google Shape;83;p15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" name="Google Shape;86;p15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" name="Google Shape;87;p15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88" name="Google Shape;88;p15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" name="Google Shape;90;p15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15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15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1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6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101" name="Google Shape;101;p16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102" name="Google Shape;102;p16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16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" name="Google Shape;104;p16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105" name="Google Shape;105;p16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1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16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" name="Google Shape;108;p16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109" name="Google Shape;109;p16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16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16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6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3" name="Google Shape;113;p16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114" name="Google Shape;114;p16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115" name="Google Shape;115;p16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1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" name="Google Shape;117;p16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118" name="Google Shape;118;p16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6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6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" name="Google Shape;121;p16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122" name="Google Shape;122;p16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16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" name="Google Shape;126;p1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127" name="Google Shape;127;p16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16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16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16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6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2" name="Google Shape;132;p16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" name="Google Shape;133;p1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1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6" name="Google Shape;136;p1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" name="Google Shape;138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9" name="Google Shape;139;p1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43" name="Google Shape;143;p1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" name="Google Shape;146;p18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7" name="Google Shape;147;p18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51" name="Google Shape;151;p1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" name="Google Shape;153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4" name="Google Shape;154;p1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2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57" name="Google Shape;157;p2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20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20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1" name="Google Shape;161;p2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21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64" name="Google Shape;164;p21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65" name="Google Shape;165;p21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21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1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" name="Google Shape;168;p21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69" name="Google Shape;169;p21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" name="Google Shape;172;p21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73" name="Google Shape;173;p21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21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5" name="Google Shape;175;p21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6" name="Google Shape;176;p2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2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79" name="Google Shape;179;p22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" name="Google Shape;181;p22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2" name="Google Shape;182;p22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3" name="Google Shape;183;p22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4" name="Google Shape;184;p2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23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87" name="Google Shape;187;p2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" name="Google Shape;189;p23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90" name="Google Shape;190;p2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24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93" name="Google Shape;193;p24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94" name="Google Shape;194;p2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24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24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24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24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99" name="Google Shape;199;p2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24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24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24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24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" name="Google Shape;204;p24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205" name="Google Shape;205;p2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24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24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24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" name="Google Shape;209;p24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210" name="Google Shape;210;p2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24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24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" name="Google Shape;213;p24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214" name="Google Shape;214;p24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24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24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24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4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24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220" name="Google Shape;220;p24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24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4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24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4" name="Google Shape;224;p24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225" name="Google Shape;225;p24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4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4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24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229" name="Google Shape;229;p24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4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4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4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4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2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235" name="Google Shape;235;p24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4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4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4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24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240" name="Google Shape;240;p24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4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4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4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" name="Google Shape;244;p2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245" name="Google Shape;245;p24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4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4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8" name="Google Shape;248;p24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49" name="Google Shape;249;p24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24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24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24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" name="Google Shape;253;p24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54" name="Google Shape;254;p24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24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24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24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8" name="Google Shape;258;p24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59" name="Google Shape;259;p24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24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24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24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24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4" name="Google Shape;264;p24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65" name="Google Shape;265;p24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24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24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24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9" name="Google Shape;269;p24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70" name="Google Shape;270;p24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24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4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3" name="Google Shape;273;p24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74" name="Google Shape;274;p24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24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24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24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8" name="Google Shape;278;p24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79" name="Google Shape;279;p24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24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24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4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24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4" name="Google Shape;284;p24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85" name="Google Shape;285;p24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4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4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24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" name="Google Shape;289;p24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90" name="Google Shape;290;p24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4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4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" name="Google Shape;293;p24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94" name="Google Shape;294;p2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24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4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4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4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9" name="Google Shape;299;p24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300" name="Google Shape;300;p24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4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4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4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4" name="Google Shape;304;p24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305" name="Google Shape;305;p24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24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4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24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9" name="Google Shape;309;p24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310" name="Google Shape;310;p24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4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4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3" name="Google Shape;313;p24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314" name="Google Shape;314;p24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24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4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4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8" name="Google Shape;318;p24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9" name="Google Shape;319;p24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0" name="Google Shape;320;p2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ocs.google.com/document/d/1mrPsBr5HBanGPsRaSTU9lMGbY_cK9La1qQ7NU7YJ_NU/edit?usp=sharing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canvas.rice.edu/courses/83286" TargetMode="External"/><Relationship Id="rId4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canvas.rice.edu/courses/83286" TargetMode="External"/><Relationship Id="rId4" Type="http://schemas.openxmlformats.org/officeDocument/2006/relationships/hyperlink" Target="https://docs.google.com/document/d/1rr2oO4-1X6TLHG130q4xWzSrFs4RBcp79UPZ_RogFWc/edit?usp=sharing" TargetMode="External"/><Relationship Id="rId5" Type="http://schemas.openxmlformats.org/officeDocument/2006/relationships/hyperlink" Target="https://www.salesforceben.com/salesforce-will-hire-no-more-software-engineers-in-2025-says-marc-benioff/" TargetMode="External"/><Relationship Id="rId6" Type="http://schemas.openxmlformats.org/officeDocument/2006/relationships/hyperlink" Target="https://www.bbc.com/news/technology-67053139" TargetMode="External"/><Relationship Id="rId7" Type="http://schemas.openxmlformats.org/officeDocument/2006/relationships/hyperlink" Target="https://canvas.rice.edu/courses/83286/assignments/460497" TargetMode="External"/><Relationship Id="rId8" Type="http://schemas.openxmlformats.org/officeDocument/2006/relationships/hyperlink" Target="https://canvas.rice.edu/courses/83286/discussion_topics/454451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Relationship Id="rId4" Type="http://schemas.openxmlformats.org/officeDocument/2006/relationships/hyperlink" Target="https://canvas.rice.edu/courses/83294/quizzes/121299" TargetMode="External"/><Relationship Id="rId5" Type="http://schemas.openxmlformats.org/officeDocument/2006/relationships/hyperlink" Target="https://canvas.rice.edu/courses/83294/assignments/460050" TargetMode="External"/><Relationship Id="rId6" Type="http://schemas.openxmlformats.org/officeDocument/2006/relationships/hyperlink" Target="https://canvas.rice.edu/courses/83294/assignments/458878" TargetMode="External"/><Relationship Id="rId7" Type="http://schemas.openxmlformats.org/officeDocument/2006/relationships/hyperlink" Target="https://canvas.rice.edu/courses/83294/assignments/460050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2.jpg"/><Relationship Id="rId5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6"/>
          <p:cNvSpPr txBox="1"/>
          <p:nvPr>
            <p:ph type="title"/>
          </p:nvPr>
        </p:nvSpPr>
        <p:spPr>
          <a:xfrm>
            <a:off x="155050" y="1295850"/>
            <a:ext cx="891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>
                <a:solidFill>
                  <a:srgbClr val="45818E"/>
                </a:solidFill>
                <a:latin typeface="Oswald"/>
                <a:ea typeface="Oswald"/>
                <a:cs typeface="Oswald"/>
                <a:sym typeface="Oswald"/>
              </a:rPr>
              <a:t>Welcome to Comp 608:</a:t>
            </a:r>
            <a:endParaRPr sz="4820">
              <a:solidFill>
                <a:srgbClr val="45818E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>
                <a:solidFill>
                  <a:srgbClr val="45818E"/>
                </a:solidFill>
                <a:latin typeface="Oswald"/>
                <a:ea typeface="Oswald"/>
                <a:cs typeface="Oswald"/>
                <a:sym typeface="Oswald"/>
              </a:rPr>
              <a:t>Workplace Communication </a:t>
            </a:r>
            <a:endParaRPr sz="4820">
              <a:solidFill>
                <a:srgbClr val="45818E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>
                <a:solidFill>
                  <a:srgbClr val="45818E"/>
                </a:solidFill>
                <a:latin typeface="Oswald"/>
                <a:ea typeface="Oswald"/>
                <a:cs typeface="Oswald"/>
                <a:sym typeface="Oswald"/>
              </a:rPr>
              <a:t>for Computer Science Professionals</a:t>
            </a:r>
            <a:endParaRPr sz="4820">
              <a:solidFill>
                <a:srgbClr val="45818E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8" name="Google Shape;32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9" name="Google Shape;329;p26"/>
          <p:cNvSpPr txBox="1"/>
          <p:nvPr/>
        </p:nvSpPr>
        <p:spPr>
          <a:xfrm>
            <a:off x="1019550" y="3679600"/>
            <a:ext cx="7791000" cy="9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Prof. </a:t>
            </a:r>
            <a:r>
              <a:rPr lang="en" sz="3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Mary Glavan and Prof. Mack Joyner</a:t>
            </a:r>
            <a:endParaRPr sz="3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5"/>
          <p:cNvSpPr txBox="1"/>
          <p:nvPr/>
        </p:nvSpPr>
        <p:spPr>
          <a:xfrm>
            <a:off x="327150" y="2017950"/>
            <a:ext cx="8489700" cy="12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2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Professional Communication Principle #1</a:t>
            </a:r>
            <a:endParaRPr sz="302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302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All communication has a beginning, middle, and end</a:t>
            </a:r>
            <a:endParaRPr sz="302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3" name="Google Shape;40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6"/>
          <p:cNvSpPr txBox="1"/>
          <p:nvPr/>
        </p:nvSpPr>
        <p:spPr>
          <a:xfrm>
            <a:off x="2976000" y="862425"/>
            <a:ext cx="34476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☑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Name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☑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Pronunciation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☑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Pronouns?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9" name="Google Shape;409;p36"/>
          <p:cNvSpPr txBox="1"/>
          <p:nvPr/>
        </p:nvSpPr>
        <p:spPr>
          <a:xfrm>
            <a:off x="187575" y="2997700"/>
            <a:ext cx="3939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❏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Place of origin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❏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Interests, projects, family, hobbies, other?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❏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Learning goals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❏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Big dreams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0" name="Google Shape;410;p36"/>
          <p:cNvSpPr txBox="1"/>
          <p:nvPr/>
        </p:nvSpPr>
        <p:spPr>
          <a:xfrm>
            <a:off x="187575" y="2413075"/>
            <a:ext cx="4050300" cy="4878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MIDDLE? </a:t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1" name="Google Shape;41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2" name="Google Shape;412;p36"/>
          <p:cNvSpPr txBox="1"/>
          <p:nvPr/>
        </p:nvSpPr>
        <p:spPr>
          <a:xfrm>
            <a:off x="128900" y="267525"/>
            <a:ext cx="8834400" cy="5949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did people put in the BEGINNING of their self-introduction?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3" name="Google Shape;413;p36"/>
          <p:cNvSpPr txBox="1"/>
          <p:nvPr/>
        </p:nvSpPr>
        <p:spPr>
          <a:xfrm>
            <a:off x="4674975" y="2413075"/>
            <a:ext cx="4050300" cy="487800"/>
          </a:xfrm>
          <a:prstGeom prst="rect">
            <a:avLst/>
          </a:prstGeom>
          <a:solidFill>
            <a:srgbClr val="4CA173">
              <a:alpha val="1456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END</a:t>
            </a:r>
            <a:r>
              <a:rPr b="1"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? </a:t>
            </a:r>
            <a:endParaRPr b="1" sz="2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4" name="Google Shape;414;p36"/>
          <p:cNvSpPr txBox="1"/>
          <p:nvPr/>
        </p:nvSpPr>
        <p:spPr>
          <a:xfrm>
            <a:off x="4674975" y="3024925"/>
            <a:ext cx="4233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❏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Forward-looking statement (“I’m looking forward…”)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❏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Compliment (“I’m thrilled to be surrounded by such a talented group of people.”) 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❏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Other?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7"/>
          <p:cNvSpPr txBox="1"/>
          <p:nvPr/>
        </p:nvSpPr>
        <p:spPr>
          <a:xfrm>
            <a:off x="327150" y="2017950"/>
            <a:ext cx="8489700" cy="12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2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Professional Communication Principle #2</a:t>
            </a:r>
            <a:endParaRPr sz="302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2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All communication is </a:t>
            </a:r>
            <a:r>
              <a:rPr lang="en" sz="302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mediated</a:t>
            </a:r>
            <a:r>
              <a:rPr lang="en" sz="302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 through the body</a:t>
            </a:r>
            <a:endParaRPr sz="24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20" name="Google Shape;42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8"/>
          <p:cNvSpPr txBox="1"/>
          <p:nvPr/>
        </p:nvSpPr>
        <p:spPr>
          <a:xfrm>
            <a:off x="516900" y="1262150"/>
            <a:ext cx="4055100" cy="15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B1B1B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Public speaking anxiety (PSA) is one of our most common social fears, and it directly impacts our academic and professional success. </a:t>
            </a:r>
            <a:endParaRPr sz="2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6" name="Google Shape;426;p38"/>
          <p:cNvSpPr txBox="1"/>
          <p:nvPr/>
        </p:nvSpPr>
        <p:spPr>
          <a:xfrm>
            <a:off x="516900" y="4399175"/>
            <a:ext cx="41883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García-Monge A, et al. (2023) doi:10.3389/fnhum.2023.1268798.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27" name="Google Shape;427;p38" title="Public-Speaking-Muslim-Woman.jpeg"/>
          <p:cNvPicPr preferRelativeResize="0"/>
          <p:nvPr/>
        </p:nvPicPr>
        <p:blipFill rotWithShape="1">
          <a:blip r:embed="rId3">
            <a:alphaModFix/>
          </a:blip>
          <a:srcRect b="0" l="46859" r="0" t="0"/>
          <a:stretch/>
        </p:blipFill>
        <p:spPr>
          <a:xfrm>
            <a:off x="5233075" y="169063"/>
            <a:ext cx="3665349" cy="4598225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38"/>
          <p:cNvSpPr txBox="1"/>
          <p:nvPr/>
        </p:nvSpPr>
        <p:spPr>
          <a:xfrm>
            <a:off x="5699100" y="4767300"/>
            <a:ext cx="27333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Luis Alvarez / Getty Images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429" name="Google Shape;42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9"/>
          <p:cNvSpPr txBox="1"/>
          <p:nvPr/>
        </p:nvSpPr>
        <p:spPr>
          <a:xfrm>
            <a:off x="415150" y="289025"/>
            <a:ext cx="8044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Public speaking anxiety affects your whole body</a:t>
            </a:r>
            <a:endParaRPr sz="3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aphicFrame>
        <p:nvGraphicFramePr>
          <p:cNvPr id="435" name="Google Shape;435;p39"/>
          <p:cNvGraphicFramePr/>
          <p:nvPr/>
        </p:nvGraphicFramePr>
        <p:xfrm>
          <a:off x="1227875" y="104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{D0538AC3-06AE-454B-9D01-FDEB0B584C5E}</a:tableStyleId>
              </a:tblPr>
              <a:tblGrid>
                <a:gridCol w="2086900"/>
                <a:gridCol w="4332125"/>
              </a:tblGrid>
              <a:tr h="421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500">
                          <a:latin typeface="Lato"/>
                          <a:ea typeface="Lato"/>
                          <a:cs typeface="Lato"/>
                          <a:sym typeface="Lato"/>
                        </a:rPr>
                        <a:t>Mind &amp; Focus </a:t>
                      </a:r>
                      <a:endParaRPr b="1" sz="25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2500">
                          <a:latin typeface="Lato"/>
                          <a:ea typeface="Lato"/>
                          <a:cs typeface="Lato"/>
                          <a:sym typeface="Lato"/>
                        </a:rPr>
                        <a:t>Racing thoughts; mind goes blank</a:t>
                      </a:r>
                      <a:endParaRPr i="1" sz="25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421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500">
                          <a:latin typeface="Lato"/>
                          <a:ea typeface="Lato"/>
                          <a:cs typeface="Lato"/>
                          <a:sym typeface="Lato"/>
                        </a:rPr>
                        <a:t>Heart &amp; Circulation </a:t>
                      </a:r>
                      <a:endParaRPr b="1" sz="25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2500">
                          <a:latin typeface="Lato"/>
                          <a:ea typeface="Lato"/>
                          <a:cs typeface="Lato"/>
                          <a:sym typeface="Lato"/>
                        </a:rPr>
                        <a:t>Increased</a:t>
                      </a:r>
                      <a:r>
                        <a:rPr i="1" lang="en" sz="250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i="1" lang="en" sz="2500">
                          <a:latin typeface="Lato"/>
                          <a:ea typeface="Lato"/>
                          <a:cs typeface="Lato"/>
                          <a:sym typeface="Lato"/>
                        </a:rPr>
                        <a:t>heart rate and</a:t>
                      </a:r>
                      <a:r>
                        <a:rPr i="1" lang="en" sz="2500">
                          <a:latin typeface="Lato"/>
                          <a:ea typeface="Lato"/>
                          <a:cs typeface="Lato"/>
                          <a:sym typeface="Lato"/>
                        </a:rPr>
                        <a:t> blood pressure</a:t>
                      </a:r>
                      <a:endParaRPr i="1" sz="25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60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500">
                          <a:latin typeface="Lato"/>
                          <a:ea typeface="Lato"/>
                          <a:cs typeface="Lato"/>
                          <a:sym typeface="Lato"/>
                        </a:rPr>
                        <a:t>Breath &amp; Voice</a:t>
                      </a:r>
                      <a:endParaRPr b="1" sz="25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2500">
                          <a:latin typeface="Lato"/>
                          <a:ea typeface="Lato"/>
                          <a:cs typeface="Lato"/>
                          <a:sym typeface="Lato"/>
                        </a:rPr>
                        <a:t>Shallow breathing; trembling voice</a:t>
                      </a:r>
                      <a:endParaRPr i="1" sz="25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56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500">
                          <a:latin typeface="Lato"/>
                          <a:ea typeface="Lato"/>
                          <a:cs typeface="Lato"/>
                          <a:sym typeface="Lato"/>
                        </a:rPr>
                        <a:t>Muscles &amp; Movement</a:t>
                      </a:r>
                      <a:endParaRPr b="1" sz="25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2500">
                          <a:latin typeface="Lato"/>
                          <a:ea typeface="Lato"/>
                          <a:cs typeface="Lato"/>
                          <a:sym typeface="Lato"/>
                        </a:rPr>
                        <a:t>Tense jaws or shoulders; shaking hands or knees</a:t>
                      </a:r>
                      <a:endParaRPr i="1" sz="25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36" name="Google Shape;436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0"/>
          <p:cNvSpPr txBox="1"/>
          <p:nvPr/>
        </p:nvSpPr>
        <p:spPr>
          <a:xfrm>
            <a:off x="843275" y="2023700"/>
            <a:ext cx="81585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Anxiety is energy. </a:t>
            </a:r>
            <a:endParaRPr b="1" sz="3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Awareness helps you turn it into </a:t>
            </a:r>
            <a:r>
              <a:rPr i="1" lang="en" sz="3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presence</a:t>
            </a:r>
            <a:r>
              <a:rPr lang="en" sz="3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3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1"/>
          <p:cNvSpPr txBox="1"/>
          <p:nvPr>
            <p:ph type="ctrTitle"/>
          </p:nvPr>
        </p:nvSpPr>
        <p:spPr>
          <a:xfrm>
            <a:off x="341783" y="15061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What else do you want to learn? 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48" name="Google Shape;44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2"/>
          <p:cNvSpPr txBox="1"/>
          <p:nvPr>
            <p:ph type="title"/>
          </p:nvPr>
        </p:nvSpPr>
        <p:spPr>
          <a:xfrm>
            <a:off x="87900" y="270550"/>
            <a:ext cx="42087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Oswald"/>
                <a:ea typeface="Oswald"/>
                <a:cs typeface="Oswald"/>
                <a:sym typeface="Oswald"/>
              </a:rPr>
              <a:t>Assessment Overview </a:t>
            </a:r>
            <a:endParaRPr sz="34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54" name="Google Shape;454;p42"/>
          <p:cNvSpPr txBox="1"/>
          <p:nvPr>
            <p:ph idx="1" type="body"/>
          </p:nvPr>
        </p:nvSpPr>
        <p:spPr>
          <a:xfrm>
            <a:off x="442150" y="1353225"/>
            <a:ext cx="3655800" cy="32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Char char="●"/>
            </a:pP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Community Involvement: </a:t>
            </a: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10%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 Light"/>
              <a:buChar char="○"/>
            </a:pPr>
            <a:r>
              <a:rPr b="1" lang="en" sz="17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Attendance</a:t>
            </a:r>
            <a:r>
              <a:rPr lang="en" sz="17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: 5%</a:t>
            </a:r>
            <a:endParaRPr sz="17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 Light"/>
              <a:buChar char="○"/>
            </a:pPr>
            <a:r>
              <a:rPr b="1" lang="en" sz="17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Participation</a:t>
            </a:r>
            <a:r>
              <a:rPr lang="en" sz="17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: 5%</a:t>
            </a:r>
            <a:endParaRPr sz="17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Char char="●"/>
            </a:pP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Concept Quizzes:</a:t>
            </a: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 15%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Char char="●"/>
            </a:pP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Communication Practice: </a:t>
            </a: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15%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Char char="●"/>
            </a:pP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Major Projects</a:t>
            </a: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: 60%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55" name="Google Shape;455;p42"/>
          <p:cNvSpPr txBox="1"/>
          <p:nvPr>
            <p:ph type="title"/>
          </p:nvPr>
        </p:nvSpPr>
        <p:spPr>
          <a:xfrm>
            <a:off x="4572000" y="291850"/>
            <a:ext cx="4300500" cy="6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00">
                <a:latin typeface="Oswald"/>
                <a:ea typeface="Oswald"/>
                <a:cs typeface="Oswald"/>
                <a:sym typeface="Oswald"/>
              </a:rPr>
              <a:t>Major Projects </a:t>
            </a:r>
            <a:endParaRPr sz="34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56" name="Google Shape;456;p42"/>
          <p:cNvSpPr txBox="1"/>
          <p:nvPr>
            <p:ph idx="1" type="body"/>
          </p:nvPr>
        </p:nvSpPr>
        <p:spPr>
          <a:xfrm>
            <a:off x="4572000" y="1286325"/>
            <a:ext cx="430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AutoNum type="arabicPeriod"/>
            </a:pP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Employment Portfolio </a:t>
            </a: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(15%, Individual)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AutoNum type="arabicPeriod"/>
            </a:pP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Interviews </a:t>
            </a: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(10%, Team)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AutoNum type="arabicPeriod"/>
            </a:pP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Software Documentation </a:t>
            </a: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(15%, Team)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AutoNum type="arabicPeriod"/>
            </a:pP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Oral </a:t>
            </a: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Presentations</a:t>
            </a: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 (15%, Individual and Team)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AutoNum type="arabicPeriod"/>
            </a:pP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Professional</a:t>
            </a: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Communication </a:t>
            </a:r>
            <a:r>
              <a:rPr b="1"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Portfolio </a:t>
            </a: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(5%, Individual)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7" name="Google Shape;457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3"/>
          <p:cNvSpPr txBox="1"/>
          <p:nvPr/>
        </p:nvSpPr>
        <p:spPr>
          <a:xfrm>
            <a:off x="113825" y="113800"/>
            <a:ext cx="88425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Oswald"/>
                <a:ea typeface="Oswald"/>
                <a:cs typeface="Oswald"/>
                <a:sym typeface="Oswald"/>
              </a:rPr>
              <a:t>Assessment and </a:t>
            </a:r>
            <a:r>
              <a:rPr lang="en"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Deadlines</a:t>
            </a:r>
            <a:r>
              <a:rPr lang="en"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1" sz="34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63" name="Google Shape;463;p43"/>
          <p:cNvSpPr txBox="1"/>
          <p:nvPr/>
        </p:nvSpPr>
        <p:spPr>
          <a:xfrm>
            <a:off x="242800" y="835500"/>
            <a:ext cx="3133800" cy="36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Lato"/>
                <a:ea typeface="Lato"/>
                <a:cs typeface="Lato"/>
                <a:sym typeface="Lato"/>
              </a:rPr>
              <a:t>Major Assignments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eadline windows or rolling deadlines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Submit any time during the window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Graded/feedback in order of submission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Late submissions receive penalties up to 10% of the project grade 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 Light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Assessed using project specific rubrics, 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which will always be shared in advance</a:t>
            </a:r>
            <a:r>
              <a:rPr lang="en" sz="16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. 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43"/>
          <p:cNvSpPr txBox="1"/>
          <p:nvPr/>
        </p:nvSpPr>
        <p:spPr>
          <a:xfrm>
            <a:off x="3591800" y="835500"/>
            <a:ext cx="5484000" cy="4144500"/>
          </a:xfrm>
          <a:prstGeom prst="rect">
            <a:avLst/>
          </a:prstGeom>
          <a:solidFill>
            <a:srgbClr val="ACC7DC">
              <a:alpha val="62269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Homework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Communication Practice (CPs)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 Light"/>
              <a:buChar char="●"/>
            </a:pPr>
            <a:r>
              <a:rPr lang="en" sz="15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Practice applying specific concepts and skills</a:t>
            </a:r>
            <a:endParaRPr sz="15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 Light"/>
              <a:buChar char="●"/>
            </a:pPr>
            <a:r>
              <a:rPr lang="en" sz="15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Graded on completion and timeliness</a:t>
            </a:r>
            <a:endParaRPr b="1"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 Light"/>
              <a:buChar char="●"/>
            </a:pPr>
            <a:r>
              <a:rPr lang="en" sz="15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Submit until last day of class</a:t>
            </a:r>
            <a:endParaRPr sz="15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Concept Quizzes (CQ)</a:t>
            </a:r>
            <a:r>
              <a:rPr b="1"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 Light"/>
              <a:buChar char="●"/>
            </a:pPr>
            <a:r>
              <a:rPr lang="en" sz="15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Short, out-of-class, open-note and book quizzes </a:t>
            </a:r>
            <a:endParaRPr sz="15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 Light"/>
              <a:buChar char="●"/>
            </a:pPr>
            <a:r>
              <a:rPr lang="en" sz="15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Graded on correct answers and timeliness. </a:t>
            </a:r>
            <a:endParaRPr sz="15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 Light"/>
              <a:buChar char="●"/>
            </a:pPr>
            <a:r>
              <a:rPr lang="en" sz="15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Take the quiz as many times as you like and submit until last day of class</a:t>
            </a:r>
            <a:endParaRPr sz="15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All homework is due on Fridays at 11:59p CST.</a:t>
            </a:r>
            <a:r>
              <a:rPr lang="en" sz="16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  </a:t>
            </a:r>
            <a:endParaRPr sz="16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 Light"/>
              <a:buChar char="●"/>
            </a:pPr>
            <a:r>
              <a:rPr lang="en" sz="16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Late CPs and CQs will receive a 10% point reduction, with a few exceptions. 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465" name="Google Shape;465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4"/>
          <p:cNvSpPr txBox="1"/>
          <p:nvPr/>
        </p:nvSpPr>
        <p:spPr>
          <a:xfrm>
            <a:off x="68250" y="94525"/>
            <a:ext cx="88425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Oswald"/>
                <a:ea typeface="Oswald"/>
                <a:cs typeface="Oswald"/>
                <a:sym typeface="Oswald"/>
              </a:rPr>
              <a:t>Community Involvement: Attendance </a:t>
            </a:r>
            <a:endParaRPr b="1" sz="3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71" name="Google Shape;471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2" name="Google Shape;47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025" y="973575"/>
            <a:ext cx="5715000" cy="24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44"/>
          <p:cNvSpPr txBox="1"/>
          <p:nvPr/>
        </p:nvSpPr>
        <p:spPr>
          <a:xfrm>
            <a:off x="6330150" y="1044125"/>
            <a:ext cx="2580600" cy="3689700"/>
          </a:xfrm>
          <a:prstGeom prst="rect">
            <a:avLst/>
          </a:prstGeom>
          <a:solidFill>
            <a:srgbClr val="ACC7DC">
              <a:alpha val="62269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Char char="❏"/>
            </a:pP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Sign-in on sign-in sheet each class period. 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Char char="❏"/>
            </a:pP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Try to be on time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Char char="❏"/>
            </a:pP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2 typical absences = No problem! 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 Light"/>
              <a:buChar char="❏"/>
            </a:pPr>
            <a:r>
              <a:rPr lang="en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3+ “typical” absences = starts affecting your grade </a:t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74" name="Google Shape;474;p44"/>
          <p:cNvSpPr txBox="1"/>
          <p:nvPr/>
        </p:nvSpPr>
        <p:spPr>
          <a:xfrm>
            <a:off x="3188850" y="3690425"/>
            <a:ext cx="2766300" cy="1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Atypical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” = you miss class due to  professional conferences, family or serious medical reasons, or religious observance.  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475" name="Google Shape;475;p44"/>
          <p:cNvSpPr txBox="1"/>
          <p:nvPr/>
        </p:nvSpPr>
        <p:spPr>
          <a:xfrm>
            <a:off x="364425" y="3664325"/>
            <a:ext cx="2766300" cy="11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Typical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” absence = you miss class for reasons like minor illness, mental health day, travel, lectures or work for other classes. 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Oswald"/>
                <a:ea typeface="Oswald"/>
                <a:cs typeface="Oswald"/>
                <a:sym typeface="Oswald"/>
              </a:rPr>
              <a:t>Welcome to 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Oswald"/>
                <a:ea typeface="Oswald"/>
                <a:cs typeface="Oswald"/>
                <a:sym typeface="Oswald"/>
              </a:rPr>
              <a:t>Comp 608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35" name="Google Shape;335;p27"/>
          <p:cNvSpPr txBox="1"/>
          <p:nvPr>
            <p:ph idx="1" type="subTitle"/>
          </p:nvPr>
        </p:nvSpPr>
        <p:spPr>
          <a:xfrm>
            <a:off x="265500" y="2803075"/>
            <a:ext cx="40452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Tuesday, Aug 25</a:t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36" name="Google Shape;336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Class Agenda </a:t>
            </a:r>
            <a:endParaRPr sz="3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SzPts val="2200"/>
              <a:buFont typeface="Lato Light"/>
              <a:buAutoNum type="arabicPeriod"/>
            </a:pPr>
            <a:r>
              <a:rPr lang="en" sz="2200">
                <a:latin typeface="Lato Light"/>
                <a:ea typeface="Lato Light"/>
                <a:cs typeface="Lato Light"/>
                <a:sym typeface="Lato Light"/>
              </a:rPr>
              <a:t>Introduction t</a:t>
            </a:r>
            <a:r>
              <a:rPr lang="en" sz="2200">
                <a:latin typeface="Lato Light"/>
                <a:ea typeface="Lato Light"/>
                <a:cs typeface="Lato Light"/>
                <a:sym typeface="Lato Light"/>
              </a:rPr>
              <a:t>o each othe</a:t>
            </a:r>
            <a:r>
              <a:rPr lang="en" sz="2200">
                <a:latin typeface="Lato Light"/>
                <a:ea typeface="Lato Light"/>
                <a:cs typeface="Lato Light"/>
                <a:sym typeface="Lato Light"/>
              </a:rPr>
              <a:t>r</a:t>
            </a:r>
            <a:endParaRPr sz="2200">
              <a:latin typeface="Lato Light"/>
              <a:ea typeface="Lato Light"/>
              <a:cs typeface="Lato Light"/>
              <a:sym typeface="Lato Ligh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Lato Light"/>
              <a:buAutoNum type="arabicPeriod"/>
            </a:pPr>
            <a:r>
              <a:rPr lang="en" sz="2200">
                <a:latin typeface="Lato Light"/>
                <a:ea typeface="Lato Light"/>
                <a:cs typeface="Lato Light"/>
                <a:sym typeface="Lato Light"/>
              </a:rPr>
              <a:t>Introduction to the course</a:t>
            </a:r>
            <a:endParaRPr sz="2200"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 Light"/>
              <a:buAutoNum type="alphaLcPeriod"/>
            </a:pPr>
            <a:r>
              <a:rPr lang="en" sz="1800">
                <a:latin typeface="Lato Light"/>
                <a:ea typeface="Lato Light"/>
                <a:cs typeface="Lato Light"/>
                <a:sym typeface="Lato Light"/>
              </a:rPr>
              <a:t>Course Overview</a:t>
            </a:r>
            <a:endParaRPr sz="1800"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 Light"/>
              <a:buAutoNum type="alphaLcPeriod"/>
            </a:pPr>
            <a:r>
              <a:rPr lang="en" sz="1800">
                <a:latin typeface="Lato Light"/>
                <a:ea typeface="Lato Light"/>
                <a:cs typeface="Lato Light"/>
                <a:sym typeface="Lato Light"/>
              </a:rPr>
              <a:t>Course Objectives</a:t>
            </a:r>
            <a:endParaRPr sz="1800"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 Light"/>
              <a:buAutoNum type="alphaLcPeriod"/>
            </a:pPr>
            <a:r>
              <a:rPr lang="en" sz="1800">
                <a:latin typeface="Lato Light"/>
                <a:ea typeface="Lato Light"/>
                <a:cs typeface="Lato Light"/>
                <a:sym typeface="Lato Light"/>
              </a:rPr>
              <a:t>Assignments</a:t>
            </a:r>
            <a:endParaRPr sz="1800"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 Light"/>
              <a:buAutoNum type="alphaLcPeriod"/>
            </a:pPr>
            <a:r>
              <a:rPr lang="en" sz="1800">
                <a:latin typeface="Lato Light"/>
                <a:ea typeface="Lato Light"/>
                <a:cs typeface="Lato Light"/>
                <a:sym typeface="Lato Light"/>
              </a:rPr>
              <a:t>Deadlines and Assessment</a:t>
            </a:r>
            <a:endParaRPr sz="1800"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 Light"/>
              <a:buAutoNum type="alphaLcPeriod"/>
            </a:pPr>
            <a:r>
              <a:rPr lang="en" sz="1800">
                <a:latin typeface="Lato Light"/>
                <a:ea typeface="Lato Light"/>
                <a:cs typeface="Lato Light"/>
                <a:sym typeface="Lato Light"/>
              </a:rPr>
              <a:t>Attendance and Participation </a:t>
            </a:r>
            <a:endParaRPr sz="18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37" name="Google Shape;33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5"/>
          <p:cNvSpPr txBox="1"/>
          <p:nvPr/>
        </p:nvSpPr>
        <p:spPr>
          <a:xfrm>
            <a:off x="631950" y="1149825"/>
            <a:ext cx="79347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We </a:t>
            </a:r>
            <a:r>
              <a:rPr lang="en" sz="2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encourage and expect you to actively contribute to our classroom community by:</a:t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83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Lato Light"/>
              <a:buChar char="❏"/>
            </a:pPr>
            <a:r>
              <a:rPr lang="en" sz="2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Sharing your ideas with the class </a:t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83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Lato Light"/>
              <a:buChar char="❏"/>
            </a:pPr>
            <a:r>
              <a:rPr lang="en" sz="2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Collaborating with your team members, </a:t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683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Lato Light"/>
              <a:buChar char="❏"/>
            </a:pPr>
            <a:r>
              <a:rPr lang="en" sz="2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Giving and receiving feedback on coursework. </a:t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</a:t>
            </a:r>
            <a:r>
              <a:rPr b="1" lang="en" sz="2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articipation Self </a:t>
            </a:r>
            <a:r>
              <a:rPr b="1" lang="en" sz="2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Assessment</a:t>
            </a:r>
            <a:endParaRPr sz="25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Review: </a:t>
            </a:r>
            <a:r>
              <a:rPr lang="en" sz="2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3"/>
              </a:rPr>
              <a:t> Participation self-assessment rubric</a:t>
            </a:r>
            <a:r>
              <a:rPr lang="en" sz="2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,</a:t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81" name="Google Shape;481;p45"/>
          <p:cNvSpPr txBox="1"/>
          <p:nvPr/>
        </p:nvSpPr>
        <p:spPr>
          <a:xfrm>
            <a:off x="178050" y="210275"/>
            <a:ext cx="88425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Oswald"/>
                <a:ea typeface="Oswald"/>
                <a:cs typeface="Oswald"/>
                <a:sym typeface="Oswald"/>
              </a:rPr>
              <a:t>Community Involvement: Participation </a:t>
            </a:r>
            <a:endParaRPr b="1" sz="34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82" name="Google Shape;482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6"/>
          <p:cNvSpPr txBox="1"/>
          <p:nvPr>
            <p:ph type="ctrTitle"/>
          </p:nvPr>
        </p:nvSpPr>
        <p:spPr>
          <a:xfrm>
            <a:off x="3164575" y="214600"/>
            <a:ext cx="5558100" cy="197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latin typeface="Oswald"/>
                <a:ea typeface="Oswald"/>
                <a:cs typeface="Oswald"/>
                <a:sym typeface="Oswald"/>
              </a:rPr>
              <a:t>inclusive and accessible learning</a:t>
            </a:r>
            <a:endParaRPr sz="45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488" name="Google Shape;4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500" y="265350"/>
            <a:ext cx="2638425" cy="17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46"/>
          <p:cNvSpPr txBox="1"/>
          <p:nvPr>
            <p:ph type="ctrTitle"/>
          </p:nvPr>
        </p:nvSpPr>
        <p:spPr>
          <a:xfrm>
            <a:off x="287500" y="2397150"/>
            <a:ext cx="3806700" cy="129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latin typeface="Oswald"/>
                <a:ea typeface="Oswald"/>
                <a:cs typeface="Oswald"/>
                <a:sym typeface="Oswald"/>
              </a:rPr>
              <a:t>agency to name ourselves</a:t>
            </a:r>
            <a:endParaRPr sz="4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90" name="Google Shape;490;p46"/>
          <p:cNvSpPr txBox="1"/>
          <p:nvPr>
            <p:ph type="ctrTitle"/>
          </p:nvPr>
        </p:nvSpPr>
        <p:spPr>
          <a:xfrm>
            <a:off x="5541750" y="2340725"/>
            <a:ext cx="3806700" cy="11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latin typeface="Oswald"/>
                <a:ea typeface="Oswald"/>
                <a:cs typeface="Oswald"/>
                <a:sym typeface="Oswald"/>
              </a:rPr>
              <a:t>trust</a:t>
            </a:r>
            <a:r>
              <a:rPr lang="en" sz="5000">
                <a:latin typeface="Oswald"/>
                <a:ea typeface="Oswald"/>
                <a:cs typeface="Oswald"/>
                <a:sym typeface="Oswald"/>
              </a:rPr>
              <a:t>  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91" name="Google Shape;491;p46"/>
          <p:cNvSpPr txBox="1"/>
          <p:nvPr/>
        </p:nvSpPr>
        <p:spPr>
          <a:xfrm>
            <a:off x="718700" y="4094400"/>
            <a:ext cx="8057700" cy="11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community and collaboration </a:t>
            </a:r>
            <a:endParaRPr sz="4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92" name="Google Shape;492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47"/>
          <p:cNvSpPr txBox="1"/>
          <p:nvPr/>
        </p:nvSpPr>
        <p:spPr>
          <a:xfrm>
            <a:off x="248950" y="226150"/>
            <a:ext cx="8553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Oswald"/>
                <a:ea typeface="Oswald"/>
                <a:cs typeface="Oswald"/>
                <a:sym typeface="Oswald"/>
              </a:rPr>
              <a:t>Office Hours are for YOU!</a:t>
            </a:r>
            <a:endParaRPr sz="34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98" name="Google Shape;498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9" name="Google Shape;499;p47"/>
          <p:cNvSpPr txBox="1"/>
          <p:nvPr/>
        </p:nvSpPr>
        <p:spPr>
          <a:xfrm>
            <a:off x="342125" y="1272500"/>
            <a:ext cx="3752100" cy="2768100"/>
          </a:xfrm>
          <a:prstGeom prst="rect">
            <a:avLst/>
          </a:prstGeom>
          <a:solidFill>
            <a:srgbClr val="ACC7DC">
              <a:alpha val="62269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Dr. Glavan</a:t>
            </a:r>
            <a:endParaRPr b="1" sz="27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Wednesdays: 1:15p - 4:00p</a:t>
            </a:r>
            <a:endParaRPr sz="2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Duncan Hall 2114 or Zoom</a:t>
            </a:r>
            <a:endParaRPr sz="2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Please book an appointment via the link on Canvas</a:t>
            </a:r>
            <a:endParaRPr sz="2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0" name="Google Shape;500;p47"/>
          <p:cNvSpPr txBox="1"/>
          <p:nvPr/>
        </p:nvSpPr>
        <p:spPr>
          <a:xfrm>
            <a:off x="4572000" y="1272500"/>
            <a:ext cx="3752100" cy="2768100"/>
          </a:xfrm>
          <a:prstGeom prst="rect">
            <a:avLst/>
          </a:prstGeom>
          <a:solidFill>
            <a:srgbClr val="ACC7DC">
              <a:alpha val="62269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Dr. Joyner</a:t>
            </a:r>
            <a:endParaRPr b="1" sz="27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Mondays:</a:t>
            </a:r>
            <a:r>
              <a:rPr lang="en" sz="2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1:00p - 3:00p</a:t>
            </a:r>
            <a:endParaRPr sz="2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Duncan Hall 2063</a:t>
            </a:r>
            <a:endParaRPr sz="2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Drop-in</a:t>
            </a:r>
            <a:br>
              <a:rPr lang="en" sz="2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2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                   </a:t>
            </a:r>
            <a:endParaRPr sz="2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8"/>
          <p:cNvSpPr txBox="1"/>
          <p:nvPr/>
        </p:nvSpPr>
        <p:spPr>
          <a:xfrm>
            <a:off x="248950" y="226150"/>
            <a:ext cx="8553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Oswald"/>
                <a:ea typeface="Oswald"/>
                <a:cs typeface="Oswald"/>
                <a:sym typeface="Oswald"/>
              </a:rPr>
              <a:t>Office Hours are for YOU! I’m happy to help you with:</a:t>
            </a:r>
            <a:endParaRPr sz="34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6" name="Google Shape;506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7" name="Google Shape;507;p48"/>
          <p:cNvSpPr txBox="1"/>
          <p:nvPr/>
        </p:nvSpPr>
        <p:spPr>
          <a:xfrm>
            <a:off x="683550" y="993700"/>
            <a:ext cx="8337600" cy="37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 Light"/>
              <a:buChar char="●"/>
            </a:pP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ENGI 501 course assignments that are confusing, challenging, or complicated</a:t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 Light"/>
              <a:buChar char="●"/>
            </a:pP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Writing emails and other important documents</a:t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 Light"/>
              <a:buChar char="●"/>
            </a:pP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Preparing answers for job interviews and job applications</a:t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 Light"/>
              <a:buChar char="●"/>
            </a:pP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Designing and practicing an upcoming oral presentation</a:t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 Light"/>
              <a:buChar char="●"/>
            </a:pP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Thinking through/about life as it relates to your academic and professional future </a:t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Font typeface="Lato Light"/>
              <a:buChar char="●"/>
            </a:pP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Pretty much anything else related to communication</a:t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08" name="Google Shape;508;p48"/>
          <p:cNvSpPr txBox="1"/>
          <p:nvPr/>
        </p:nvSpPr>
        <p:spPr>
          <a:xfrm>
            <a:off x="2518650" y="3871125"/>
            <a:ext cx="59538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9"/>
          <p:cNvSpPr txBox="1"/>
          <p:nvPr>
            <p:ph idx="1" type="subTitle"/>
          </p:nvPr>
        </p:nvSpPr>
        <p:spPr>
          <a:xfrm>
            <a:off x="278225" y="1494775"/>
            <a:ext cx="8520600" cy="26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 Light"/>
              <a:buChar char="●"/>
            </a:pPr>
            <a:r>
              <a:rPr b="1"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Use the</a:t>
            </a:r>
            <a:r>
              <a:rPr b="1"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24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Canvas Home Page</a:t>
            </a:r>
            <a:r>
              <a:rPr b="1"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a</a:t>
            </a: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s your starting point</a:t>
            </a: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: </a:t>
            </a: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  </a:t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8100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 Light"/>
              <a:buChar char="●"/>
            </a:pPr>
            <a:r>
              <a:rPr b="1"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Access the weekly schedule </a:t>
            </a: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(linked on the home page) for most questions related to what to do when </a:t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8100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 Light"/>
              <a:buChar char="●"/>
            </a:pPr>
            <a:r>
              <a:rPr lang="en"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If you can’t find something, if a link is broken, or you don’t have access, </a:t>
            </a:r>
            <a:r>
              <a:rPr b="1"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please send us an email</a:t>
            </a:r>
            <a:endParaRPr b="1"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14" name="Google Shape;51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1975" y="3942874"/>
            <a:ext cx="3200475" cy="880150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6" name="Google Shape;516;p49"/>
          <p:cNvSpPr txBox="1"/>
          <p:nvPr/>
        </p:nvSpPr>
        <p:spPr>
          <a:xfrm>
            <a:off x="516425" y="363125"/>
            <a:ext cx="8170200" cy="7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How to Use the </a:t>
            </a:r>
            <a:r>
              <a:rPr lang="en"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Comp 608 </a:t>
            </a:r>
            <a:r>
              <a:rPr lang="en"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Canvas site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2" name="Google Shape;522;p50"/>
          <p:cNvSpPr txBox="1"/>
          <p:nvPr/>
        </p:nvSpPr>
        <p:spPr>
          <a:xfrm>
            <a:off x="406800" y="1003325"/>
            <a:ext cx="8737200" cy="3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AutoNum type="arabicPeriod"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Go to our Course Schedule (via </a:t>
            </a:r>
            <a:r>
              <a:rPr b="1" lang="en" sz="2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Canvas, </a:t>
            </a: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save as a GDrive shortcut)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AutoNum type="arabicPeriod"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Review the resources on the daily schedule for the next class: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Review:</a:t>
            </a:r>
            <a:r>
              <a:rPr b="1"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600" u="sng">
                <a:solidFill>
                  <a:srgbClr val="1155CC"/>
                </a:solidFill>
                <a:latin typeface="Lato Light"/>
                <a:ea typeface="Lato Light"/>
                <a:cs typeface="Lato Light"/>
                <a:sym typeface="Lat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Generative AI Documentation Guidelines</a:t>
            </a:r>
            <a:endParaRPr b="1"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Read and be ready to talk about: 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</a:pPr>
            <a:r>
              <a:rPr lang="en" sz="16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“</a:t>
            </a:r>
            <a:r>
              <a:rPr lang="en" sz="1600" u="sng">
                <a:solidFill>
                  <a:srgbClr val="1155CC"/>
                </a:solidFill>
                <a:latin typeface="Lato Light"/>
                <a:ea typeface="Lato Light"/>
                <a:cs typeface="Lato Light"/>
                <a:sym typeface="Lato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Salesforce Will Hire No More Software Engineers in 2025, Says Marc Benioff</a:t>
            </a:r>
            <a:r>
              <a:rPr lang="en" sz="16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” (short article) OR</a:t>
            </a:r>
            <a:endParaRPr sz="16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 Light"/>
              <a:buChar char="○"/>
            </a:pPr>
            <a:r>
              <a:rPr lang="en" sz="16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6"/>
              </a:rPr>
              <a:t>“Warning AI industry could use as much energy as the Netherlands”</a:t>
            </a:r>
            <a:endParaRPr sz="16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AutoNum type="arabicPeriod"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Complete the weekly homework and assignments (right-hand column)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DUE FRIDAY 8/29, 11:59p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30200" lvl="0" marL="914400" rtl="0" algn="l">
              <a:spcBef>
                <a:spcPts val="60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SUBMIT: </a:t>
            </a:r>
            <a:r>
              <a:rPr lang="en" sz="1600" u="sng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Professional Communication Onboarding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CP #1: </a:t>
            </a:r>
            <a:r>
              <a:rPr lang="en" sz="1600" u="sng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My Favorite AI Tool 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3" name="Google Shape;523;p50"/>
          <p:cNvSpPr txBox="1"/>
          <p:nvPr/>
        </p:nvSpPr>
        <p:spPr>
          <a:xfrm>
            <a:off x="351050" y="189450"/>
            <a:ext cx="8550300" cy="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How to prepare for our next class</a:t>
            </a:r>
            <a:endParaRPr sz="34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9" name="Google Shape;529;p51"/>
          <p:cNvSpPr txBox="1"/>
          <p:nvPr/>
        </p:nvSpPr>
        <p:spPr>
          <a:xfrm>
            <a:off x="626850" y="349450"/>
            <a:ext cx="7890300" cy="6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How to use the Communication for Computer Science Leaders Canvas Site</a:t>
            </a:r>
            <a:endParaRPr sz="3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30" name="Google Shape;53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1975" y="3942874"/>
            <a:ext cx="3200475" cy="880150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51"/>
          <p:cNvSpPr txBox="1"/>
          <p:nvPr/>
        </p:nvSpPr>
        <p:spPr>
          <a:xfrm>
            <a:off x="804975" y="1641175"/>
            <a:ext cx="7415400" cy="22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Complete the professional communication onboarding:</a:t>
            </a:r>
            <a:endParaRPr b="1"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Char char="○"/>
            </a:pPr>
            <a:r>
              <a:rPr lang="en" sz="1700" u="sng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Communication Self-Assessment Survey</a:t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Char char="○"/>
            </a:pPr>
            <a:r>
              <a:rPr lang="en" sz="1700" u="sng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Professional Master’s Students - Center for Career Development (CCD) Certificate</a:t>
            </a:r>
            <a:endParaRPr sz="170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Char char="○"/>
            </a:pPr>
            <a:r>
              <a:rPr lang="en" sz="17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Upload</a:t>
            </a:r>
            <a:r>
              <a:rPr lang="en" sz="1700" u="sng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your resume</a:t>
            </a:r>
            <a:r>
              <a:rPr lang="en" sz="17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and </a:t>
            </a:r>
            <a:r>
              <a:rPr lang="en" sz="1700" u="sng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CCD certificate</a:t>
            </a:r>
            <a:r>
              <a:rPr lang="en" sz="17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to this Canvas site.</a:t>
            </a:r>
            <a:endParaRPr sz="170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Learn about professional </a:t>
            </a:r>
            <a:r>
              <a:rPr b="1" lang="en" sz="17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communication</a:t>
            </a:r>
            <a:r>
              <a:rPr b="1" lang="en" sz="17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development </a:t>
            </a:r>
            <a:r>
              <a:rPr b="1" lang="en" sz="17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opportunities</a:t>
            </a:r>
            <a:endParaRPr b="1"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7" name="Google Shape;537;p52" title="Screenshot 2025-08-26 at 11.32.37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00" y="218125"/>
            <a:ext cx="3716410" cy="48387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38" name="Google Shape;538;p52" title="Screenshot 2025-08-26 at 11.37.06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8366" y="218125"/>
            <a:ext cx="3749683" cy="4838699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53"/>
          <p:cNvSpPr txBox="1"/>
          <p:nvPr/>
        </p:nvSpPr>
        <p:spPr>
          <a:xfrm>
            <a:off x="1124000" y="1524475"/>
            <a:ext cx="7213500" cy="25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44" name="Google Shape;544;p53"/>
          <p:cNvSpPr txBox="1"/>
          <p:nvPr/>
        </p:nvSpPr>
        <p:spPr>
          <a:xfrm>
            <a:off x="555975" y="108250"/>
            <a:ext cx="8154900" cy="8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First-day Takeaways</a:t>
            </a:r>
            <a:endParaRPr sz="36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45" name="Google Shape;545;p53"/>
          <p:cNvSpPr txBox="1"/>
          <p:nvPr/>
        </p:nvSpPr>
        <p:spPr>
          <a:xfrm>
            <a:off x="3520700" y="1029025"/>
            <a:ext cx="5011200" cy="25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class is a </a:t>
            </a:r>
            <a:r>
              <a:rPr b="1"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community of practice. </a:t>
            </a:r>
            <a:endParaRPr b="1"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class will require your time and attention, but it’s designed for your success.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Come to class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Learn the course policies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Use Canvas and the Daily Schedule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b="1"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We’re here to support you</a:t>
            </a:r>
            <a:endParaRPr b="1"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All communication has a beginning, middle, and end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All communication is mediated through the body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46" name="Google Shape;546;p53" title="c9014544-74e7-4dd2-bf95-89775ac511cf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475" y="1184650"/>
            <a:ext cx="3057075" cy="3309349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7" name="Google Shape;54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3" name="Google Shape;553;p54"/>
          <p:cNvSpPr txBox="1"/>
          <p:nvPr/>
        </p:nvSpPr>
        <p:spPr>
          <a:xfrm>
            <a:off x="305850" y="309025"/>
            <a:ext cx="4190400" cy="4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Syllabus Activity (time dependent)</a:t>
            </a:r>
            <a:endParaRPr b="1"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 small groups: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Review the syllabus and notice how the syllabus designed.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Name as many content and design techniques that you can find.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Which group can name the most?!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54" name="Google Shape;55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52400"/>
            <a:ext cx="3757322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850" y="3642425"/>
            <a:ext cx="1414402" cy="1414402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28"/>
          <p:cNvSpPr txBox="1"/>
          <p:nvPr>
            <p:ph type="ctrTitle"/>
          </p:nvPr>
        </p:nvSpPr>
        <p:spPr>
          <a:xfrm>
            <a:off x="371800" y="190100"/>
            <a:ext cx="8520600" cy="12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Course Instructors 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77">
                <a:solidFill>
                  <a:srgbClr val="45818E"/>
                </a:solidFill>
                <a:latin typeface="Lato"/>
                <a:ea typeface="Lato"/>
                <a:cs typeface="Lato"/>
                <a:sym typeface="Lato"/>
              </a:rPr>
              <a:t>Mary R. Glavan, Ph.D</a:t>
            </a:r>
            <a:endParaRPr b="1" sz="3977">
              <a:solidFill>
                <a:srgbClr val="45818E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4" name="Google Shape;344;p28"/>
          <p:cNvSpPr txBox="1"/>
          <p:nvPr/>
        </p:nvSpPr>
        <p:spPr>
          <a:xfrm>
            <a:off x="205700" y="2262100"/>
            <a:ext cx="24033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swald"/>
                <a:ea typeface="Oswald"/>
                <a:cs typeface="Oswald"/>
                <a:sym typeface="Oswald"/>
              </a:rPr>
              <a:t>Pronunciation Help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“Glove-on,” with the accent on the “on”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5" name="Google Shape;345;p28"/>
          <p:cNvSpPr txBox="1"/>
          <p:nvPr/>
        </p:nvSpPr>
        <p:spPr>
          <a:xfrm>
            <a:off x="6740700" y="2262100"/>
            <a:ext cx="24033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swald"/>
                <a:ea typeface="Oswald"/>
                <a:cs typeface="Oswald"/>
                <a:sym typeface="Oswald"/>
              </a:rPr>
              <a:t>My Pronouns 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she/her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6" name="Google Shape;34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7" name="Google Shape;347;p28"/>
          <p:cNvSpPr txBox="1"/>
          <p:nvPr/>
        </p:nvSpPr>
        <p:spPr>
          <a:xfrm>
            <a:off x="1975025" y="1806025"/>
            <a:ext cx="51330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7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 can call me:</a:t>
            </a:r>
            <a:endParaRPr b="1" sz="2777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77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Dr. Glavan (most formal)</a:t>
            </a:r>
            <a:endParaRPr sz="2777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77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Dr. G (less formal)</a:t>
            </a:r>
            <a:endParaRPr sz="2777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77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Mary (informal)</a:t>
            </a:r>
            <a:endParaRPr sz="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9"/>
          <p:cNvSpPr txBox="1"/>
          <p:nvPr>
            <p:ph type="ctrTitle"/>
          </p:nvPr>
        </p:nvSpPr>
        <p:spPr>
          <a:xfrm>
            <a:off x="371800" y="230025"/>
            <a:ext cx="8520600" cy="7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About Dr. G</a:t>
            </a:r>
            <a:endParaRPr sz="3977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53" name="Google Shape;35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4" name="Google Shape;3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60925"/>
            <a:ext cx="2872631" cy="383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7431" y="1160925"/>
            <a:ext cx="3235450" cy="383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5281" y="1160925"/>
            <a:ext cx="2426319" cy="3235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 txBox="1"/>
          <p:nvPr>
            <p:ph type="ctrTitle"/>
          </p:nvPr>
        </p:nvSpPr>
        <p:spPr>
          <a:xfrm>
            <a:off x="371800" y="190100"/>
            <a:ext cx="8520600" cy="12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Course Instructors 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77">
                <a:solidFill>
                  <a:srgbClr val="45818E"/>
                </a:solidFill>
                <a:latin typeface="Lato"/>
                <a:ea typeface="Lato"/>
                <a:cs typeface="Lato"/>
                <a:sym typeface="Lato"/>
              </a:rPr>
              <a:t>Mack Joyner</a:t>
            </a:r>
            <a:r>
              <a:rPr b="1" lang="en" sz="3977">
                <a:solidFill>
                  <a:srgbClr val="45818E"/>
                </a:solidFill>
                <a:latin typeface="Lato"/>
                <a:ea typeface="Lato"/>
                <a:cs typeface="Lato"/>
                <a:sym typeface="Lato"/>
              </a:rPr>
              <a:t>, Ph.D</a:t>
            </a:r>
            <a:endParaRPr b="1" sz="3977">
              <a:solidFill>
                <a:srgbClr val="45818E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2" name="Google Shape;36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creenshot 2025-08-21 at 4.08.16 PM.png" id="363" name="Google Shape;36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0675" y="122638"/>
            <a:ext cx="7257474" cy="489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1"/>
          <p:cNvSpPr txBox="1"/>
          <p:nvPr>
            <p:ph type="ctrTitle"/>
          </p:nvPr>
        </p:nvSpPr>
        <p:spPr>
          <a:xfrm>
            <a:off x="371800" y="418800"/>
            <a:ext cx="8520600" cy="10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Course Teaching Assistants</a:t>
            </a:r>
            <a:endParaRPr b="1" sz="3977">
              <a:solidFill>
                <a:srgbClr val="45818E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9" name="Google Shape;36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31"/>
          <p:cNvSpPr txBox="1"/>
          <p:nvPr/>
        </p:nvSpPr>
        <p:spPr>
          <a:xfrm>
            <a:off x="1209563" y="4513625"/>
            <a:ext cx="22908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SangWoo Park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1" name="Google Shape;371;p31"/>
          <p:cNvSpPr txBox="1"/>
          <p:nvPr/>
        </p:nvSpPr>
        <p:spPr>
          <a:xfrm>
            <a:off x="5360650" y="4513625"/>
            <a:ext cx="27489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Naga Shiva Harish Yedidi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2" name="Google Shape;372;p31" title="KakaoTalk_20250314_130325015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487" y="765375"/>
            <a:ext cx="2748975" cy="3612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7900" y="1621125"/>
            <a:ext cx="1980101" cy="2892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2"/>
          <p:cNvSpPr txBox="1"/>
          <p:nvPr>
            <p:ph type="ctrTitle"/>
          </p:nvPr>
        </p:nvSpPr>
        <p:spPr>
          <a:xfrm>
            <a:off x="371800" y="190100"/>
            <a:ext cx="8520600" cy="12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Course Teaching Assistants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77">
              <a:solidFill>
                <a:srgbClr val="45818E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9" name="Google Shape;37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0" name="Google Shape;380;p32"/>
          <p:cNvSpPr txBox="1"/>
          <p:nvPr/>
        </p:nvSpPr>
        <p:spPr>
          <a:xfrm>
            <a:off x="1282550" y="4144275"/>
            <a:ext cx="22908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Lajvi Bhavsar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1" name="Google Shape;381;p32"/>
          <p:cNvSpPr txBox="1"/>
          <p:nvPr/>
        </p:nvSpPr>
        <p:spPr>
          <a:xfrm>
            <a:off x="5519975" y="4144275"/>
            <a:ext cx="26145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Joshua-James Claybon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2" name="Google Shape;382;p32" title="Profile_pic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6788" y="1555475"/>
            <a:ext cx="2360876" cy="2360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2" title="1R3A1003.jpg"/>
          <p:cNvPicPr preferRelativeResize="0"/>
          <p:nvPr/>
        </p:nvPicPr>
        <p:blipFill rotWithShape="1">
          <a:blip r:embed="rId4">
            <a:alphaModFix/>
          </a:blip>
          <a:srcRect b="11071" l="0" r="0" t="0"/>
          <a:stretch/>
        </p:blipFill>
        <p:spPr>
          <a:xfrm>
            <a:off x="1065750" y="1298550"/>
            <a:ext cx="2103750" cy="261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5818E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3"/>
          <p:cNvSpPr txBox="1"/>
          <p:nvPr>
            <p:ph idx="1" type="body"/>
          </p:nvPr>
        </p:nvSpPr>
        <p:spPr>
          <a:xfrm>
            <a:off x="1563025" y="335000"/>
            <a:ext cx="7316700" cy="44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Introductions </a:t>
            </a:r>
            <a:endParaRPr sz="4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87350" lvl="0" marL="9144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"/>
              <a:buChar char="●"/>
            </a:pPr>
            <a:r>
              <a:rPr b="1" lang="en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Preferred name, </a:t>
            </a:r>
            <a:r>
              <a:rPr b="1" lang="en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pronunciation</a:t>
            </a:r>
            <a:r>
              <a:rPr b="1" lang="en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and pronouns (if you want)</a:t>
            </a:r>
            <a:endParaRPr b="1"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3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"/>
              <a:buChar char="●"/>
            </a:pPr>
            <a:r>
              <a:rPr b="1" lang="en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Where do you call “home”? Or where are you from? Or anythings else you’d like to tell us about you…</a:t>
            </a:r>
            <a:endParaRPr b="1"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3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"/>
              <a:buChar char="●"/>
            </a:pPr>
            <a:r>
              <a:rPr b="1" lang="en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What are you hoping to learn from this class?</a:t>
            </a:r>
            <a:endParaRPr b="1"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350" lvl="0" marL="9144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"/>
              <a:buChar char="●"/>
            </a:pPr>
            <a:r>
              <a:rPr b="1" lang="en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What’s your “big dream”? </a:t>
            </a:r>
            <a:endParaRPr b="1"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89" name="Google Shape;38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784416">
            <a:off x="58163" y="223572"/>
            <a:ext cx="1789800" cy="1487432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3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4"/>
          <p:cNvSpPr txBox="1"/>
          <p:nvPr>
            <p:ph type="title"/>
          </p:nvPr>
        </p:nvSpPr>
        <p:spPr>
          <a:xfrm>
            <a:off x="134950" y="136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00">
                <a:latin typeface="Oswald"/>
                <a:ea typeface="Oswald"/>
                <a:cs typeface="Oswald"/>
                <a:sym typeface="Oswald"/>
              </a:rPr>
              <a:t>Course Objectives: What will you Learn?</a:t>
            </a:r>
            <a:r>
              <a:rPr lang="en" sz="3400">
                <a:latin typeface="Oswald"/>
                <a:ea typeface="Oswald"/>
                <a:cs typeface="Oswald"/>
                <a:sym typeface="Oswald"/>
              </a:rPr>
              <a:t> </a:t>
            </a:r>
            <a:endParaRPr sz="34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96" name="Google Shape;396;p34"/>
          <p:cNvSpPr txBox="1"/>
          <p:nvPr/>
        </p:nvSpPr>
        <p:spPr>
          <a:xfrm>
            <a:off x="393900" y="885875"/>
            <a:ext cx="8750100" cy="40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Lato"/>
              <a:buChar char="❏"/>
            </a:pPr>
            <a:r>
              <a:rPr lang="en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Understand and apply communication principles, including audience, genre, and purpose, to evaluate written, oral, and visual communication situations. 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Lato"/>
              <a:buChar char="❏"/>
            </a:pPr>
            <a:r>
              <a:rPr lang="en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Develop and adapt communication strategies to create messages that align with audience needs, cultural norms, and organizational contexts. 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Lato"/>
              <a:buChar char="❏"/>
            </a:pPr>
            <a:r>
              <a:rPr lang="en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Explain technical concepts, design decisions, and project outcomes effectively for different professional contexts and situations.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Lato"/>
              <a:buChar char="❏"/>
            </a:pPr>
            <a:r>
              <a:rPr lang="en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Apply interpersonal communication strategies to express yourself clearly, give and receive feedback respectfully, and manage team conflict effectively.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Lato"/>
              <a:buChar char="❏"/>
            </a:pPr>
            <a:r>
              <a:rPr lang="en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Create communication that effectively aligns with industry-standard formats and genres (e.g., emails, presentations, specifications). 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900"/>
              <a:buFont typeface="Lato"/>
              <a:buChar char="❏"/>
            </a:pPr>
            <a:r>
              <a:rPr lang="en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Apply ethical reasoning to professional practices and make responsible communication and design decisions, including decisions about generative AI.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